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Geist"/>
      <p:regular r:id="rId19"/>
    </p:embeddedFont>
    <p:embeddedFont>
      <p:font typeface="Geist"/>
      <p:regular r:id="rId20"/>
    </p:embeddedFont>
    <p:embeddedFont>
      <p:font typeface="Geist"/>
      <p:regular r:id="rId21"/>
    </p:embeddedFont>
    <p:embeddedFont>
      <p:font typeface="Geis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/Relationships>
</file>

<file path=ppt/media/>
</file>

<file path=ppt/media/image-10-1.png>
</file>

<file path=ppt/media/image-10-2.png>
</file>

<file path=ppt/media/image-10-3.svg>
</file>

<file path=ppt/media/image-10-4.png>
</file>

<file path=ppt/media/image-10-5.svg>
</file>

<file path=ppt/media/image-10-6.png>
</file>

<file path=ppt/media/image-10-7.svg>
</file>

<file path=ppt/media/image-10-8.png>
</file>

<file path=ppt/media/image-10-9.sv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1012-1.png>
</file>

<file path=ppt/media/image-1012-2.png>
</file>

<file path=ppt/media/image-1013-1.png>
</file>

<file path=ppt/media/image-1013-2.png>
</file>

<file path=ppt/media/image-11-1.png>
</file>

<file path=ppt/media/image-11-2.png>
</file>

<file path=ppt/media/image-11-3.png>
</file>

<file path=ppt/media/image-11-4.png>
</file>

<file path=ppt/media/image-3-1.png>
</file>

<file path=ppt/media/image-4-1.png>
</file>

<file path=ppt/media/image-5-1.png>
</file>

<file path=ppt/media/image-5-10.svg>
</file>

<file path=ppt/media/image-5-11.png>
</file>

<file path=ppt/media/image-5-12.png>
</file>

<file path=ppt/media/image-5-13.svg>
</file>

<file path=ppt/media/image-5-2.png>
</file>

<file path=ppt/media/image-5-3.png>
</file>

<file path=ppt/media/image-5-4.svg>
</file>

<file path=ppt/media/image-5-5.png>
</file>

<file path=ppt/media/image-5-6.png>
</file>

<file path=ppt/media/image-5-7.svg>
</file>

<file path=ppt/media/image-5-8.png>
</file>

<file path=ppt/media/image-5-9.png>
</file>

<file path=ppt/media/image-6-1.png>
</file>

<file path=ppt/media/image-6-2.png>
</file>

<file path=ppt/media/image-6-3.svg>
</file>

<file path=ppt/media/image-6-4.png>
</file>

<file path=ppt/media/image-6-5.svg>
</file>

<file path=ppt/media/image-6-6.png>
</file>

<file path=ppt/media/image-6-7.svg>
</file>

<file path=ppt/media/image-6-8.png>
</file>

<file path=ppt/media/image-6-9.svg>
</file>

<file path=ppt/media/image-7-1.png>
</file>

<file path=ppt/media/image-9-1.png>
</file>

<file path=ppt/media/image-9-2.svg>
</file>

<file path=ppt/media/image-9-3.png>
</file>

<file path=ppt/media/image-9-4.svg>
</file>

<file path=ppt/media/image-9-5.png>
</file>

<file path=ppt/media/image-9-6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2" Type="http://schemas.openxmlformats.org/officeDocument/2006/relationships/image" Target="../media/image-1012-2.png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2" Type="http://schemas.openxmlformats.org/officeDocument/2006/relationships/image" Target="../media/image-1013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image" Target="../media/image-10-6.png"/><Relationship Id="rId7" Type="http://schemas.openxmlformats.org/officeDocument/2006/relationships/image" Target="../media/image-10-7.svg"/><Relationship Id="rId8" Type="http://schemas.openxmlformats.org/officeDocument/2006/relationships/image" Target="../media/image-10-8.png"/><Relationship Id="rId9" Type="http://schemas.openxmlformats.org/officeDocument/2006/relationships/image" Target="../media/image-10-9.svg"/><Relationship Id="rId10" Type="http://schemas.openxmlformats.org/officeDocument/2006/relationships/slideLayout" Target="../slideLayouts/slideLayout11.xml"/><Relationship Id="rId11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slideLayout" Target="../slideLayouts/slideLayout12.xml"/><Relationship Id="rId6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sv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image" Target="../media/image-5-8.png"/><Relationship Id="rId9" Type="http://schemas.openxmlformats.org/officeDocument/2006/relationships/image" Target="../media/image-5-9.png"/><Relationship Id="rId10" Type="http://schemas.openxmlformats.org/officeDocument/2006/relationships/image" Target="../media/image-5-10.svg"/><Relationship Id="rId11" Type="http://schemas.openxmlformats.org/officeDocument/2006/relationships/image" Target="../media/image-5-11.png"/><Relationship Id="rId12" Type="http://schemas.openxmlformats.org/officeDocument/2006/relationships/image" Target="../media/image-5-12.png"/><Relationship Id="rId13" Type="http://schemas.openxmlformats.org/officeDocument/2006/relationships/image" Target="../media/image-5-13.svg"/><Relationship Id="rId14" Type="http://schemas.openxmlformats.org/officeDocument/2006/relationships/slideLayout" Target="../slideLayouts/slideLayout6.xml"/><Relationship Id="rId1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svg"/><Relationship Id="rId4" Type="http://schemas.openxmlformats.org/officeDocument/2006/relationships/image" Target="../media/image-6-4.png"/><Relationship Id="rId5" Type="http://schemas.openxmlformats.org/officeDocument/2006/relationships/image" Target="../media/image-6-5.svg"/><Relationship Id="rId6" Type="http://schemas.openxmlformats.org/officeDocument/2006/relationships/image" Target="../media/image-6-6.png"/><Relationship Id="rId7" Type="http://schemas.openxmlformats.org/officeDocument/2006/relationships/image" Target="../media/image-6-7.svg"/><Relationship Id="rId8" Type="http://schemas.openxmlformats.org/officeDocument/2006/relationships/image" Target="../media/image-6-8.png"/><Relationship Id="rId9" Type="http://schemas.openxmlformats.org/officeDocument/2006/relationships/image" Target="../media/image-6-9.svg"/><Relationship Id="rId10" Type="http://schemas.openxmlformats.org/officeDocument/2006/relationships/slideLayout" Target="../slideLayouts/slideLayout7.xml"/><Relationship Id="rId11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slideLayout" Target="../slideLayouts/slideLayout10.xml"/><Relationship Id="rId8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8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793790" y="2150150"/>
            <a:ext cx="130428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AeroGuard AI : Un Avenir Plus Sûr pour l'Aviation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715107"/>
            <a:ext cx="13042821" cy="1179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5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Surveillance autonome et proactive des zones critiques aéroportuaires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5234702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Thème :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Mécanisme de compte rendu volontaire et anonyme des évènements de sécurité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784652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i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Porteur :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Équipe SKYTECH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672227" y="744260"/>
            <a:ext cx="11685270" cy="624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7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ARCHITECTURE MODULAIRE : 4 Piliers Techniques</a:t>
            </a:r>
            <a:endParaRPr lang="en-US" sz="3750" dirty="0"/>
          </a:p>
        </p:txBody>
      </p:sp>
      <p:sp>
        <p:nvSpPr>
          <p:cNvPr id="5" name="Shape 2"/>
          <p:cNvSpPr/>
          <p:nvPr/>
        </p:nvSpPr>
        <p:spPr>
          <a:xfrm>
            <a:off x="960358" y="2136934"/>
            <a:ext cx="6258639" cy="192048"/>
          </a:xfrm>
          <a:prstGeom prst="roundRect">
            <a:avLst>
              <a:gd name="adj" fmla="val 42011"/>
            </a:avLst>
          </a:prstGeom>
          <a:solidFill>
            <a:srgbClr val="101620"/>
          </a:solidFill>
          <a:ln w="22860">
            <a:solidFill>
              <a:srgbClr val="007BFF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72227" y="1944886"/>
            <a:ext cx="576263" cy="576263"/>
          </a:xfrm>
          <a:prstGeom prst="roundRect">
            <a:avLst>
              <a:gd name="adj" fmla="val 79339"/>
            </a:avLst>
          </a:prstGeom>
          <a:solidFill>
            <a:srgbClr val="101620"/>
          </a:solidFill>
          <a:ln w="22860">
            <a:solidFill>
              <a:srgbClr val="007B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6293" y="2088952"/>
            <a:ext cx="288131" cy="28813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64275" y="2713196"/>
            <a:ext cx="3958590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8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Détection Temps Réel (Le Moteur)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864275" y="3140631"/>
            <a:ext cx="6162794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Utilisation du modèle YOLOv8 pour identifier instantanément les obstacles sur les pistes</a:t>
            </a:r>
            <a:endParaRPr lang="en-US" sz="1500" dirty="0"/>
          </a:p>
        </p:txBody>
      </p:sp>
      <p:sp>
        <p:nvSpPr>
          <p:cNvPr id="10" name="Text 6"/>
          <p:cNvSpPr/>
          <p:nvPr/>
        </p:nvSpPr>
        <p:spPr>
          <a:xfrm>
            <a:off x="864275" y="3754993"/>
            <a:ext cx="6162794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Détecte: Personnes, Véhicules, Animaux, FOD (Foreign Object Debris)</a:t>
            </a:r>
            <a:endParaRPr lang="en-US" sz="1500" dirty="0"/>
          </a:p>
        </p:txBody>
      </p:sp>
      <p:sp>
        <p:nvSpPr>
          <p:cNvPr id="11" name="Shape 7"/>
          <p:cNvSpPr/>
          <p:nvPr/>
        </p:nvSpPr>
        <p:spPr>
          <a:xfrm>
            <a:off x="7699296" y="1848803"/>
            <a:ext cx="6258758" cy="192048"/>
          </a:xfrm>
          <a:prstGeom prst="roundRect">
            <a:avLst>
              <a:gd name="adj" fmla="val 42011"/>
            </a:avLst>
          </a:prstGeom>
          <a:solidFill>
            <a:srgbClr val="101620"/>
          </a:solidFill>
          <a:ln w="22860">
            <a:solidFill>
              <a:srgbClr val="007BFF"/>
            </a:solidFill>
            <a:prstDash val="solid"/>
          </a:ln>
        </p:spPr>
      </p:sp>
      <p:sp>
        <p:nvSpPr>
          <p:cNvPr id="12" name="Shape 8"/>
          <p:cNvSpPr/>
          <p:nvPr/>
        </p:nvSpPr>
        <p:spPr>
          <a:xfrm>
            <a:off x="7411164" y="1656755"/>
            <a:ext cx="576263" cy="576263"/>
          </a:xfrm>
          <a:prstGeom prst="roundRect">
            <a:avLst>
              <a:gd name="adj" fmla="val 79339"/>
            </a:avLst>
          </a:prstGeom>
          <a:solidFill>
            <a:srgbClr val="101620"/>
          </a:solidFill>
          <a:ln w="22860">
            <a:solidFill>
              <a:srgbClr val="007BFF"/>
            </a:solidFill>
            <a:prstDash val="solid"/>
          </a:ln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55230" y="1800820"/>
            <a:ext cx="288131" cy="28813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03212" y="2425065"/>
            <a:ext cx="5481876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8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Calculateur de Risque Dynamique (Le Cerveau)</a:t>
            </a:r>
            <a:endParaRPr lang="en-US" sz="1850" dirty="0"/>
          </a:p>
        </p:txBody>
      </p:sp>
      <p:sp>
        <p:nvSpPr>
          <p:cNvPr id="15" name="Text 10"/>
          <p:cNvSpPr/>
          <p:nvPr/>
        </p:nvSpPr>
        <p:spPr>
          <a:xfrm>
            <a:off x="7603212" y="2852499"/>
            <a:ext cx="6162913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 algorithme filtre les fausses alertes pour ne pas distraire la Tour inutilement</a:t>
            </a:r>
            <a:endParaRPr lang="en-US" sz="1500" dirty="0"/>
          </a:p>
        </p:txBody>
      </p:sp>
      <p:sp>
        <p:nvSpPr>
          <p:cNvPr id="16" name="Text 11"/>
          <p:cNvSpPr/>
          <p:nvPr/>
        </p:nvSpPr>
        <p:spPr>
          <a:xfrm>
            <a:off x="7603212" y="3466862"/>
            <a:ext cx="6162913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Pas d'alerte pour un véhicule sur une voie de service</a:t>
            </a:r>
            <a:endParaRPr lang="en-US" sz="1500" dirty="0"/>
          </a:p>
        </p:txBody>
      </p:sp>
      <p:sp>
        <p:nvSpPr>
          <p:cNvPr id="17" name="Text 12"/>
          <p:cNvSpPr/>
          <p:nvPr/>
        </p:nvSpPr>
        <p:spPr>
          <a:xfrm>
            <a:off x="7603212" y="3831669"/>
            <a:ext cx="6162913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Alerte MAXIMALE pour tout objet sur la piste active</a:t>
            </a:r>
            <a:endParaRPr lang="en-US" sz="1500" dirty="0"/>
          </a:p>
        </p:txBody>
      </p:sp>
      <p:sp>
        <p:nvSpPr>
          <p:cNvPr id="18" name="Shape 13"/>
          <p:cNvSpPr/>
          <p:nvPr/>
        </p:nvSpPr>
        <p:spPr>
          <a:xfrm>
            <a:off x="960358" y="4945499"/>
            <a:ext cx="6258639" cy="192048"/>
          </a:xfrm>
          <a:prstGeom prst="roundRect">
            <a:avLst>
              <a:gd name="adj" fmla="val 42011"/>
            </a:avLst>
          </a:prstGeom>
          <a:solidFill>
            <a:srgbClr val="101620"/>
          </a:solidFill>
          <a:ln w="22860">
            <a:solidFill>
              <a:srgbClr val="007BFF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672227" y="4753451"/>
            <a:ext cx="576263" cy="576263"/>
          </a:xfrm>
          <a:prstGeom prst="roundRect">
            <a:avLst>
              <a:gd name="adj" fmla="val 79339"/>
            </a:avLst>
          </a:prstGeom>
          <a:solidFill>
            <a:srgbClr val="101620"/>
          </a:solidFill>
          <a:ln w="22860">
            <a:solidFill>
              <a:srgbClr val="007BFF"/>
            </a:solidFill>
            <a:prstDash val="solid"/>
          </a:ln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6293" y="4897517"/>
            <a:ext cx="288131" cy="288131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864275" y="5521762"/>
            <a:ext cx="5289113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8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Interface Tête Haute (HUD - Tour de Contrôle)</a:t>
            </a:r>
            <a:endParaRPr lang="en-US" sz="1850" dirty="0"/>
          </a:p>
        </p:txBody>
      </p:sp>
      <p:sp>
        <p:nvSpPr>
          <p:cNvPr id="22" name="Text 16"/>
          <p:cNvSpPr/>
          <p:nvPr/>
        </p:nvSpPr>
        <p:spPr>
          <a:xfrm>
            <a:off x="864275" y="5949196"/>
            <a:ext cx="6162794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 affichage épuré conçu pour l'environnement de la tour</a:t>
            </a:r>
            <a:endParaRPr lang="en-US" sz="1500" dirty="0"/>
          </a:p>
        </p:txBody>
      </p:sp>
      <p:sp>
        <p:nvSpPr>
          <p:cNvPr id="23" name="Text 17"/>
          <p:cNvSpPr/>
          <p:nvPr/>
        </p:nvSpPr>
        <p:spPr>
          <a:xfrm>
            <a:off x="864275" y="6314003"/>
            <a:ext cx="6162794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28A745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Vert:</a:t>
            </a:r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Piste Claire (Clear)</a:t>
            </a:r>
            <a:endParaRPr lang="en-US" sz="1500" dirty="0"/>
          </a:p>
        </p:txBody>
      </p:sp>
      <p:sp>
        <p:nvSpPr>
          <p:cNvPr id="24" name="Text 18"/>
          <p:cNvSpPr/>
          <p:nvPr/>
        </p:nvSpPr>
        <p:spPr>
          <a:xfrm>
            <a:off x="864275" y="6678811"/>
            <a:ext cx="6162794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04C3D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Rouge:</a:t>
            </a:r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Piste Occupée / Danger (Occupied)</a:t>
            </a:r>
            <a:endParaRPr lang="en-US" sz="1500" dirty="0"/>
          </a:p>
        </p:txBody>
      </p:sp>
      <p:sp>
        <p:nvSpPr>
          <p:cNvPr id="25" name="Text 19"/>
          <p:cNvSpPr/>
          <p:nvPr/>
        </p:nvSpPr>
        <p:spPr>
          <a:xfrm>
            <a:off x="864275" y="7043618"/>
            <a:ext cx="6162794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Message clair: "STOP - INTRUSION PISTE 22"</a:t>
            </a:r>
            <a:endParaRPr lang="en-US" sz="1500" dirty="0"/>
          </a:p>
        </p:txBody>
      </p:sp>
      <p:sp>
        <p:nvSpPr>
          <p:cNvPr id="26" name="Shape 20"/>
          <p:cNvSpPr/>
          <p:nvPr/>
        </p:nvSpPr>
        <p:spPr>
          <a:xfrm>
            <a:off x="7699296" y="4657368"/>
            <a:ext cx="6258758" cy="192048"/>
          </a:xfrm>
          <a:prstGeom prst="roundRect">
            <a:avLst>
              <a:gd name="adj" fmla="val 42011"/>
            </a:avLst>
          </a:prstGeom>
          <a:solidFill>
            <a:srgbClr val="101620"/>
          </a:solidFill>
          <a:ln w="22860">
            <a:solidFill>
              <a:srgbClr val="007BFF"/>
            </a:solidFill>
            <a:prstDash val="solid"/>
          </a:ln>
        </p:spPr>
      </p:sp>
      <p:sp>
        <p:nvSpPr>
          <p:cNvPr id="27" name="Shape 21"/>
          <p:cNvSpPr/>
          <p:nvPr/>
        </p:nvSpPr>
        <p:spPr>
          <a:xfrm>
            <a:off x="7411164" y="4465320"/>
            <a:ext cx="576263" cy="576263"/>
          </a:xfrm>
          <a:prstGeom prst="roundRect">
            <a:avLst>
              <a:gd name="adj" fmla="val 79339"/>
            </a:avLst>
          </a:prstGeom>
          <a:solidFill>
            <a:srgbClr val="101620"/>
          </a:solidFill>
          <a:ln w="22860">
            <a:solidFill>
              <a:srgbClr val="007BFF"/>
            </a:solidFill>
            <a:prstDash val="solid"/>
          </a:ln>
        </p:spPr>
      </p:sp>
      <p:pic>
        <p:nvPicPr>
          <p:cNvPr id="28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55230" y="4609386"/>
            <a:ext cx="288131" cy="288131"/>
          </a:xfrm>
          <a:prstGeom prst="rect">
            <a:avLst/>
          </a:prstGeom>
        </p:spPr>
      </p:pic>
      <p:sp>
        <p:nvSpPr>
          <p:cNvPr id="29" name="Text 22"/>
          <p:cNvSpPr/>
          <p:nvPr/>
        </p:nvSpPr>
        <p:spPr>
          <a:xfrm>
            <a:off x="7603212" y="5233630"/>
            <a:ext cx="2603421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8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Journalisation &amp; Audit</a:t>
            </a:r>
            <a:endParaRPr lang="en-US" sz="1850" dirty="0"/>
          </a:p>
        </p:txBody>
      </p:sp>
      <p:sp>
        <p:nvSpPr>
          <p:cNvPr id="30" name="Text 23"/>
          <p:cNvSpPr/>
          <p:nvPr/>
        </p:nvSpPr>
        <p:spPr>
          <a:xfrm>
            <a:off x="7603212" y="5661065"/>
            <a:ext cx="6162913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Archivage automatique des incidents (Date &gt; Zone &gt; Fichier Log)</a:t>
            </a:r>
            <a:endParaRPr lang="en-US" sz="1500" dirty="0"/>
          </a:p>
        </p:txBody>
      </p:sp>
      <p:sp>
        <p:nvSpPr>
          <p:cNvPr id="31" name="Text 24"/>
          <p:cNvSpPr/>
          <p:nvPr/>
        </p:nvSpPr>
        <p:spPr>
          <a:xfrm>
            <a:off x="7603212" y="6025872"/>
            <a:ext cx="6162913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Permet de remplir automatiquement les comptes rendus d'événements de sécurité</a:t>
            </a:r>
            <a:endParaRPr lang="en-US" sz="15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795218"/>
            <a:ext cx="130428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PLAN D'ÉVOLUTION : Vers le Futur de la Sécurité Aéroportuaire</a:t>
            </a:r>
            <a:endParaRPr lang="en-US" sz="44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609612"/>
            <a:ext cx="4347567" cy="90725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20604" y="3743682"/>
            <a:ext cx="3893939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Phase 1 (Actuelle): Surveillance des Pistes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20604" y="4616768"/>
            <a:ext cx="389393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Surveillance des pistes et aide à la décision pour la Tour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020604" y="5285661"/>
            <a:ext cx="389393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Détection en temps réel des obstacles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020604" y="5954554"/>
            <a:ext cx="389393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Interface HUD pour les contrôleurs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357" y="2609612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5368171" y="3743682"/>
            <a:ext cx="3893939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Phase 2 (Moyen terme): Intégration Radio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5368171" y="4616768"/>
            <a:ext cx="3893939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Connexion directe aux fréquences radio pour générer un message vocal automatique d'alerte sur la fréquence Tour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5368171" y="5875258"/>
            <a:ext cx="389393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Automatisation des alertes vocales</a:t>
            </a:r>
            <a:endParaRPr lang="en-US" sz="1750" dirty="0"/>
          </a:p>
        </p:txBody>
      </p:sp>
      <p:pic>
        <p:nvPicPr>
          <p:cNvPr id="14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924" y="2609612"/>
            <a:ext cx="4347567" cy="907256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9715738" y="3743682"/>
            <a:ext cx="3893939" cy="1105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Phase 3 (Long terme): Gestion Globale des Risques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9715738" y="4985266"/>
            <a:ext cx="389393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Intégration du module "Fatigue Pilote"</a:t>
            </a:r>
            <a:endParaRPr lang="en-US" sz="1750" dirty="0"/>
          </a:p>
        </p:txBody>
      </p:sp>
      <p:sp>
        <p:nvSpPr>
          <p:cNvPr id="17" name="Text 11"/>
          <p:cNvSpPr/>
          <p:nvPr/>
        </p:nvSpPr>
        <p:spPr>
          <a:xfrm>
            <a:off x="9715738" y="5654159"/>
            <a:ext cx="3893939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Centralisation des alertes "Sol" (Piste) et "Bord" (Fatigue équipage) sur un même superviseur</a:t>
            </a:r>
            <a:endParaRPr lang="en-US" sz="1750" dirty="0"/>
          </a:p>
        </p:txBody>
      </p:sp>
      <p:sp>
        <p:nvSpPr>
          <p:cNvPr id="18" name="Text 12"/>
          <p:cNvSpPr/>
          <p:nvPr/>
        </p:nvSpPr>
        <p:spPr>
          <a:xfrm>
            <a:off x="9715738" y="6912650"/>
            <a:ext cx="389393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Gestion globale des risques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371969"/>
            <a:ext cx="7549277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merci pour votre attention !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562713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Réalisé par le groupe SkyTech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0673" y="487680"/>
            <a:ext cx="4434007" cy="576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L'ÉQUIPE SKYTECH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620673" y="1418749"/>
            <a:ext cx="13389054" cy="1362313"/>
          </a:xfrm>
          <a:prstGeom prst="roundRect">
            <a:avLst>
              <a:gd name="adj" fmla="val 5468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43533" y="1441609"/>
            <a:ext cx="709374" cy="1316593"/>
          </a:xfrm>
          <a:prstGeom prst="roundRect">
            <a:avLst>
              <a:gd name="adj" fmla="val 6634"/>
            </a:avLst>
          </a:prstGeom>
          <a:solidFill>
            <a:srgbClr val="101620"/>
          </a:solidFill>
          <a:ln/>
        </p:spPr>
      </p:sp>
      <p:sp>
        <p:nvSpPr>
          <p:cNvPr id="5" name="Text 3"/>
          <p:cNvSpPr/>
          <p:nvPr/>
        </p:nvSpPr>
        <p:spPr>
          <a:xfrm>
            <a:off x="1530191" y="1618893"/>
            <a:ext cx="221694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7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YATA Eric Pawa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1530191" y="2013347"/>
            <a:ext cx="12279392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Chef de Projet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1530191" y="2350294"/>
            <a:ext cx="12279392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Ingénieur Junior Réseaux, Systèmes &amp; Sécurité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620673" y="2958346"/>
            <a:ext cx="13389054" cy="1064062"/>
          </a:xfrm>
          <a:prstGeom prst="roundRect">
            <a:avLst>
              <a:gd name="adj" fmla="val 7001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643533" y="2981206"/>
            <a:ext cx="709374" cy="1018342"/>
          </a:xfrm>
          <a:prstGeom prst="roundRect">
            <a:avLst>
              <a:gd name="adj" fmla="val 6634"/>
            </a:avLst>
          </a:prstGeom>
          <a:solidFill>
            <a:srgbClr val="101620"/>
          </a:solidFill>
          <a:ln/>
        </p:spPr>
      </p:sp>
      <p:sp>
        <p:nvSpPr>
          <p:cNvPr id="10" name="Text 8"/>
          <p:cNvSpPr/>
          <p:nvPr/>
        </p:nvSpPr>
        <p:spPr>
          <a:xfrm>
            <a:off x="1530191" y="3158490"/>
            <a:ext cx="221694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7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GNANSA Lidaw Luc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1530191" y="3552944"/>
            <a:ext cx="12279392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Ingénieur Junior Réseaux, Systèmes &amp; Sécurité</a:t>
            </a:r>
            <a:endParaRPr lang="en-US" sz="1350" dirty="0"/>
          </a:p>
        </p:txBody>
      </p:sp>
      <p:sp>
        <p:nvSpPr>
          <p:cNvPr id="12" name="Shape 10"/>
          <p:cNvSpPr/>
          <p:nvPr/>
        </p:nvSpPr>
        <p:spPr>
          <a:xfrm>
            <a:off x="620673" y="4199692"/>
            <a:ext cx="13389054" cy="1064062"/>
          </a:xfrm>
          <a:prstGeom prst="roundRect">
            <a:avLst>
              <a:gd name="adj" fmla="val 7001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43533" y="4222552"/>
            <a:ext cx="709374" cy="1018342"/>
          </a:xfrm>
          <a:prstGeom prst="roundRect">
            <a:avLst>
              <a:gd name="adj" fmla="val 6634"/>
            </a:avLst>
          </a:prstGeom>
          <a:solidFill>
            <a:srgbClr val="101620"/>
          </a:solidFill>
          <a:ln/>
        </p:spPr>
      </p:sp>
      <p:sp>
        <p:nvSpPr>
          <p:cNvPr id="14" name="Text 12"/>
          <p:cNvSpPr/>
          <p:nvPr/>
        </p:nvSpPr>
        <p:spPr>
          <a:xfrm>
            <a:off x="1530191" y="4399836"/>
            <a:ext cx="271474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7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POZOU Ewaba Emmanuel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1530191" y="4794290"/>
            <a:ext cx="12279392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Ingénieur Junior Cybersécurité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620673" y="5441037"/>
            <a:ext cx="13389054" cy="1064062"/>
          </a:xfrm>
          <a:prstGeom prst="roundRect">
            <a:avLst>
              <a:gd name="adj" fmla="val 7001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643533" y="5463897"/>
            <a:ext cx="709374" cy="1018342"/>
          </a:xfrm>
          <a:prstGeom prst="roundRect">
            <a:avLst>
              <a:gd name="adj" fmla="val 6634"/>
            </a:avLst>
          </a:prstGeom>
          <a:solidFill>
            <a:srgbClr val="101620"/>
          </a:solidFill>
          <a:ln/>
        </p:spPr>
      </p:sp>
      <p:sp>
        <p:nvSpPr>
          <p:cNvPr id="18" name="Text 16"/>
          <p:cNvSpPr/>
          <p:nvPr/>
        </p:nvSpPr>
        <p:spPr>
          <a:xfrm>
            <a:off x="1530191" y="5641181"/>
            <a:ext cx="2216944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7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ALIKIZAN Essoréké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1530191" y="6035635"/>
            <a:ext cx="12279392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Ingénieur Junior Cybersécurité</a:t>
            </a:r>
            <a:endParaRPr lang="en-US" sz="1350" dirty="0"/>
          </a:p>
        </p:txBody>
      </p:sp>
      <p:sp>
        <p:nvSpPr>
          <p:cNvPr id="20" name="Shape 18"/>
          <p:cNvSpPr/>
          <p:nvPr/>
        </p:nvSpPr>
        <p:spPr>
          <a:xfrm>
            <a:off x="620673" y="6682383"/>
            <a:ext cx="13389054" cy="1064062"/>
          </a:xfrm>
          <a:prstGeom prst="roundRect">
            <a:avLst>
              <a:gd name="adj" fmla="val 7001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002A80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43533" y="6705243"/>
            <a:ext cx="709374" cy="1018342"/>
          </a:xfrm>
          <a:prstGeom prst="roundRect">
            <a:avLst>
              <a:gd name="adj" fmla="val 6634"/>
            </a:avLst>
          </a:prstGeom>
          <a:solidFill>
            <a:srgbClr val="101620"/>
          </a:solidFill>
          <a:ln/>
        </p:spPr>
      </p:sp>
      <p:sp>
        <p:nvSpPr>
          <p:cNvPr id="22" name="Text 20"/>
          <p:cNvSpPr/>
          <p:nvPr/>
        </p:nvSpPr>
        <p:spPr>
          <a:xfrm>
            <a:off x="1530191" y="6882527"/>
            <a:ext cx="2828211" cy="288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7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NADHON Azo Kokou David</a:t>
            </a:r>
            <a:endParaRPr lang="en-US" sz="1700" dirty="0"/>
          </a:p>
        </p:txBody>
      </p:sp>
      <p:sp>
        <p:nvSpPr>
          <p:cNvPr id="23" name="Text 21"/>
          <p:cNvSpPr/>
          <p:nvPr/>
        </p:nvSpPr>
        <p:spPr>
          <a:xfrm>
            <a:off x="1530191" y="7276981"/>
            <a:ext cx="12279392" cy="230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Ingénieur Junior Cybersécurité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778675"/>
            <a:ext cx="130428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CONTEXTE : Le Transport Aérien en Afrique de l'Ouest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3593068"/>
            <a:ext cx="4196358" cy="2857738"/>
          </a:xfrm>
          <a:prstGeom prst="roundRect">
            <a:avLst>
              <a:gd name="adj" fmla="val 3334"/>
            </a:avLst>
          </a:prstGeom>
          <a:solidFill>
            <a:srgbClr val="101620"/>
          </a:solidFill>
          <a:ln w="22860">
            <a:solidFill>
              <a:srgbClr val="0D47A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43464" y="3842742"/>
            <a:ext cx="3697010" cy="2063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En Afrique de l'Ouest, et plus particulièrement au Togo avec l'essor de l'Aéroport de Lomé (AIGE) comme hub régional, le transport aérien est un vecteur essentiel de développement économique et d'intégration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3593068"/>
            <a:ext cx="4196358" cy="2857738"/>
          </a:xfrm>
          <a:prstGeom prst="roundRect">
            <a:avLst>
              <a:gd name="adj" fmla="val 3334"/>
            </a:avLst>
          </a:prstGeom>
          <a:solidFill>
            <a:srgbClr val="101620"/>
          </a:solidFill>
          <a:ln w="22860">
            <a:solidFill>
              <a:srgbClr val="0D47A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66636" y="3842742"/>
            <a:ext cx="3697010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Dans ce secteur où la tolérance à l'erreur est nulle, la sécurité des passagers et des équipements est régie par des normes internationales strictes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9640133" y="3593068"/>
            <a:ext cx="4196358" cy="2857738"/>
          </a:xfrm>
          <a:prstGeom prst="roundRect">
            <a:avLst>
              <a:gd name="adj" fmla="val 3334"/>
            </a:avLst>
          </a:prstGeom>
          <a:solidFill>
            <a:srgbClr val="101620"/>
          </a:solidFill>
          <a:ln w="22860">
            <a:solidFill>
              <a:srgbClr val="0D47A1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889808" y="3842742"/>
            <a:ext cx="3697010" cy="2358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Si la fiabilité technique des aéronefs a atteint des niveaux records grâce aux constructeurs, la sécurité au sol (Runway Safety) et la gestion du facteur humain dans les tours de contrôle restent des défis majeurs face à l'augmentation du trafic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047393"/>
            <a:ext cx="13042821" cy="14742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LE PROBLÈME : Risques Critiques - Chiffres &amp; Réalités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793790" y="2861786"/>
            <a:ext cx="4196358" cy="4320421"/>
          </a:xfrm>
          <a:prstGeom prst="roundRect">
            <a:avLst>
              <a:gd name="adj" fmla="val 2270"/>
            </a:avLst>
          </a:prstGeom>
          <a:solidFill>
            <a:srgbClr val="101620"/>
          </a:solidFill>
          <a:ln w="22860">
            <a:solidFill>
              <a:srgbClr val="E04C3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43464" y="3111460"/>
            <a:ext cx="3697010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Facteur Humain &amp; Surcharge Cognitive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43464" y="3984546"/>
            <a:ext cx="3697010" cy="2653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Les contrôleurs doivent gérer simultanément la radio, le radar et la surveillance visuelle. Statistique clé: "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70% à 80% des accidents aériens sont attribués à une erreur humaine (OACI)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". Risque: Un moment d'inattention ou de saturation suffit pour manquer une intrusion.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861786"/>
            <a:ext cx="4196358" cy="4320421"/>
          </a:xfrm>
          <a:prstGeom prst="roundRect">
            <a:avLst>
              <a:gd name="adj" fmla="val 2270"/>
            </a:avLst>
          </a:prstGeom>
          <a:solidFill>
            <a:srgbClr val="101620"/>
          </a:solidFill>
          <a:ln w="22860">
            <a:solidFill>
              <a:srgbClr val="E04C3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66636" y="3111460"/>
            <a:ext cx="3697010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Incursions sur Piste &amp; Visibilité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66636" y="3984546"/>
            <a:ext cx="3697010" cy="29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La vue depuis la tour est limitée par la météo (brume, pluie) ou la configuration géographique. Statistique clé: "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Plus de 50% des accidents commerciaux globaux liés à la sécurité des pistes (IATA 2023)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". Risque: Sans assistance technologique, une visibilité réduite augmente drastiquement la probabilité de collision.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40133" y="2861786"/>
            <a:ext cx="4196358" cy="4320421"/>
          </a:xfrm>
          <a:prstGeom prst="roundRect">
            <a:avLst>
              <a:gd name="adj" fmla="val 2270"/>
            </a:avLst>
          </a:prstGeom>
          <a:solidFill>
            <a:srgbClr val="101620"/>
          </a:solidFill>
          <a:ln w="22860">
            <a:solidFill>
              <a:srgbClr val="E04C3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889808" y="3111460"/>
            <a:ext cx="3697010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Temps de Réaction Critique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89808" y="3984546"/>
            <a:ext cx="3697010" cy="2653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Si une intrusion n'est pas détectée immédiatement, l'ordre de remise des gaz arrive trop tard. Statistique clé: "</a:t>
            </a:r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Chaque seconde de délai augmente exponentiellement le risque d'accident fatal (Flight Safety Foundation)</a:t>
            </a:r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". Risque: Le système actuel ne suffit plus face à la densité croissante du trafic.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2422" y="539115"/>
            <a:ext cx="5503069" cy="516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1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LA SOLUTION : AeroGuard AI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6042422" y="1531858"/>
            <a:ext cx="8031956" cy="1345049"/>
          </a:xfrm>
          <a:prstGeom prst="roundRect">
            <a:avLst>
              <a:gd name="adj" fmla="val 8158"/>
            </a:avLst>
          </a:prstGeom>
          <a:solidFill>
            <a:srgbClr val="101620">
              <a:alpha val="95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042422" y="1508998"/>
            <a:ext cx="8031956" cy="91440"/>
          </a:xfrm>
          <a:prstGeom prst="roundRect">
            <a:avLst>
              <a:gd name="adj" fmla="val 72969"/>
            </a:avLst>
          </a:prstGeom>
          <a:solidFill>
            <a:srgbClr val="28A745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0156" y="1293614"/>
            <a:ext cx="476488" cy="476488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63031" y="1436489"/>
            <a:ext cx="190619" cy="19061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24111" y="1928932"/>
            <a:ext cx="2262902" cy="258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Surveillance Autonome</a:t>
            </a:r>
            <a:endParaRPr lang="en-US" sz="1550" dirty="0"/>
          </a:p>
        </p:txBody>
      </p:sp>
      <p:sp>
        <p:nvSpPr>
          <p:cNvPr id="9" name="Text 4"/>
          <p:cNvSpPr/>
          <p:nvPr/>
        </p:nvSpPr>
        <p:spPr>
          <a:xfrm>
            <a:off x="6224111" y="2282309"/>
            <a:ext cx="7668578" cy="412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AeroGuard AI est une infrastructure logicielle de surveillance autonome qui agit comme une "seconde paire d'yeux" pour la Tour de Contrôle</a:t>
            </a:r>
            <a:endParaRPr lang="en-US" sz="1250" dirty="0"/>
          </a:p>
        </p:txBody>
      </p:sp>
      <p:sp>
        <p:nvSpPr>
          <p:cNvPr id="10" name="Shape 5"/>
          <p:cNvSpPr/>
          <p:nvPr/>
        </p:nvSpPr>
        <p:spPr>
          <a:xfrm>
            <a:off x="6042422" y="3273981"/>
            <a:ext cx="8031956" cy="1138595"/>
          </a:xfrm>
          <a:prstGeom prst="roundRect">
            <a:avLst>
              <a:gd name="adj" fmla="val 9637"/>
            </a:avLst>
          </a:prstGeom>
          <a:solidFill>
            <a:srgbClr val="101620">
              <a:alpha val="95000"/>
            </a:srgbClr>
          </a:solidFill>
          <a:ln/>
        </p:spPr>
      </p:sp>
      <p:sp>
        <p:nvSpPr>
          <p:cNvPr id="11" name="Shape 6"/>
          <p:cNvSpPr/>
          <p:nvPr/>
        </p:nvSpPr>
        <p:spPr>
          <a:xfrm>
            <a:off x="6042422" y="3251121"/>
            <a:ext cx="8031956" cy="91440"/>
          </a:xfrm>
          <a:prstGeom prst="roundRect">
            <a:avLst>
              <a:gd name="adj" fmla="val 72969"/>
            </a:avLst>
          </a:prstGeom>
          <a:solidFill>
            <a:srgbClr val="28A745"/>
          </a:solidFill>
          <a:ln/>
        </p:spPr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20156" y="3035737"/>
            <a:ext cx="476488" cy="476488"/>
          </a:xfrm>
          <a:prstGeom prst="rect">
            <a:avLst/>
          </a:prstGeom>
        </p:spPr>
      </p:pic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63031" y="3178612"/>
            <a:ext cx="190619" cy="19061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24111" y="3671054"/>
            <a:ext cx="2215991" cy="258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Analyse en Temps Réel</a:t>
            </a:r>
            <a:endParaRPr lang="en-US" sz="1550" dirty="0"/>
          </a:p>
        </p:txBody>
      </p:sp>
      <p:sp>
        <p:nvSpPr>
          <p:cNvPr id="15" name="Text 8"/>
          <p:cNvSpPr/>
          <p:nvPr/>
        </p:nvSpPr>
        <p:spPr>
          <a:xfrm>
            <a:off x="6224111" y="4024432"/>
            <a:ext cx="766857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 système analyse les flux vidéo des caméras de piste en temps réel</a:t>
            </a:r>
            <a:endParaRPr lang="en-US" sz="1250" dirty="0"/>
          </a:p>
        </p:txBody>
      </p:sp>
      <p:sp>
        <p:nvSpPr>
          <p:cNvPr id="16" name="Shape 9"/>
          <p:cNvSpPr/>
          <p:nvPr/>
        </p:nvSpPr>
        <p:spPr>
          <a:xfrm>
            <a:off x="6042422" y="4809649"/>
            <a:ext cx="8031956" cy="1345049"/>
          </a:xfrm>
          <a:prstGeom prst="roundRect">
            <a:avLst>
              <a:gd name="adj" fmla="val 8158"/>
            </a:avLst>
          </a:prstGeom>
          <a:solidFill>
            <a:srgbClr val="101620">
              <a:alpha val="95000"/>
            </a:srgbClr>
          </a:solidFill>
          <a:ln/>
        </p:spPr>
      </p:sp>
      <p:sp>
        <p:nvSpPr>
          <p:cNvPr id="17" name="Shape 10"/>
          <p:cNvSpPr/>
          <p:nvPr/>
        </p:nvSpPr>
        <p:spPr>
          <a:xfrm>
            <a:off x="6042422" y="4786789"/>
            <a:ext cx="8031956" cy="91440"/>
          </a:xfrm>
          <a:prstGeom prst="roundRect">
            <a:avLst>
              <a:gd name="adj" fmla="val 72969"/>
            </a:avLst>
          </a:prstGeom>
          <a:solidFill>
            <a:srgbClr val="28A745"/>
          </a:solidFill>
          <a:ln/>
        </p:spPr>
      </p:sp>
      <p:pic>
        <p:nvPicPr>
          <p:cNvPr id="18" name="Image 5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20156" y="4571405"/>
            <a:ext cx="476488" cy="476488"/>
          </a:xfrm>
          <a:prstGeom prst="rect">
            <a:avLst/>
          </a:prstGeom>
        </p:spPr>
      </p:pic>
      <p:pic>
        <p:nvPicPr>
          <p:cNvPr id="19" name="Image 6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963031" y="4714280"/>
            <a:ext cx="190619" cy="190619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6224111" y="5206722"/>
            <a:ext cx="1985724" cy="258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Alertes Précises</a:t>
            </a:r>
            <a:endParaRPr lang="en-US" sz="1550" dirty="0"/>
          </a:p>
        </p:txBody>
      </p:sp>
      <p:sp>
        <p:nvSpPr>
          <p:cNvPr id="21" name="Text 12"/>
          <p:cNvSpPr/>
          <p:nvPr/>
        </p:nvSpPr>
        <p:spPr>
          <a:xfrm>
            <a:off x="6224111" y="5560100"/>
            <a:ext cx="7668578" cy="412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Il "comprend" la situation et n'alerte la Tour qu'en cas de danger avéré (présence confirmée d'un véhicule ou animal sur la piste active)</a:t>
            </a:r>
            <a:endParaRPr lang="en-US" sz="1250" dirty="0"/>
          </a:p>
        </p:txBody>
      </p:sp>
      <p:sp>
        <p:nvSpPr>
          <p:cNvPr id="22" name="Shape 13"/>
          <p:cNvSpPr/>
          <p:nvPr/>
        </p:nvSpPr>
        <p:spPr>
          <a:xfrm>
            <a:off x="6042422" y="6551771"/>
            <a:ext cx="8031956" cy="1138595"/>
          </a:xfrm>
          <a:prstGeom prst="roundRect">
            <a:avLst>
              <a:gd name="adj" fmla="val 9637"/>
            </a:avLst>
          </a:prstGeom>
          <a:solidFill>
            <a:srgbClr val="101620">
              <a:alpha val="95000"/>
            </a:srgbClr>
          </a:solidFill>
          <a:ln/>
        </p:spPr>
      </p:sp>
      <p:sp>
        <p:nvSpPr>
          <p:cNvPr id="23" name="Shape 14"/>
          <p:cNvSpPr/>
          <p:nvPr/>
        </p:nvSpPr>
        <p:spPr>
          <a:xfrm>
            <a:off x="6042422" y="6528911"/>
            <a:ext cx="8031956" cy="91440"/>
          </a:xfrm>
          <a:prstGeom prst="roundRect">
            <a:avLst>
              <a:gd name="adj" fmla="val 72969"/>
            </a:avLst>
          </a:prstGeom>
          <a:solidFill>
            <a:srgbClr val="28A745"/>
          </a:solidFill>
          <a:ln/>
        </p:spPr>
      </p:sp>
      <p:pic>
        <p:nvPicPr>
          <p:cNvPr id="24" name="Image 7" descr="preencoded.png">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820156" y="6313527"/>
            <a:ext cx="476488" cy="476488"/>
          </a:xfrm>
          <a:prstGeom prst="rect">
            <a:avLst/>
          </a:prstGeom>
        </p:spPr>
      </p:pic>
      <p:pic>
        <p:nvPicPr>
          <p:cNvPr id="25" name="Image 8" descr="preencoded.png">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963031" y="6456402"/>
            <a:ext cx="190619" cy="190619"/>
          </a:xfrm>
          <a:prstGeom prst="rect">
            <a:avLst/>
          </a:prstGeom>
        </p:spPr>
      </p:pic>
      <p:sp>
        <p:nvSpPr>
          <p:cNvPr id="26" name="Text 15"/>
          <p:cNvSpPr/>
          <p:nvPr/>
        </p:nvSpPr>
        <p:spPr>
          <a:xfrm>
            <a:off x="6224111" y="6948845"/>
            <a:ext cx="2982158" cy="258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5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Outil d'Aide à la Décision (OAD)</a:t>
            </a:r>
            <a:endParaRPr lang="en-US" sz="1550" dirty="0"/>
          </a:p>
        </p:txBody>
      </p:sp>
      <p:sp>
        <p:nvSpPr>
          <p:cNvPr id="27" name="Text 16"/>
          <p:cNvSpPr/>
          <p:nvPr/>
        </p:nvSpPr>
        <p:spPr>
          <a:xfrm>
            <a:off x="6224111" y="7302222"/>
            <a:ext cx="766857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C'est un véritable Outil d'Aide à la Décision (OAD) qui permet au contrôleur de réagir instantanément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0314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314"/>
          </a:xfrm>
          <a:prstGeom prst="rect">
            <a:avLst/>
          </a:prstGeom>
          <a:solidFill>
            <a:srgbClr val="10162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30329" y="573762"/>
            <a:ext cx="13169741" cy="13561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1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IA &amp; APPRENTISSAGE AUTOMATIQUE : Prédiction Proactive des Risques</a:t>
            </a:r>
            <a:endParaRPr lang="en-US" sz="4100" dirty="0"/>
          </a:p>
        </p:txBody>
      </p:sp>
      <p:sp>
        <p:nvSpPr>
          <p:cNvPr id="5" name="Shape 2"/>
          <p:cNvSpPr/>
          <p:nvPr/>
        </p:nvSpPr>
        <p:spPr>
          <a:xfrm>
            <a:off x="730329" y="2242780"/>
            <a:ext cx="6480572" cy="625912"/>
          </a:xfrm>
          <a:prstGeom prst="roundRect">
            <a:avLst>
              <a:gd name="adj" fmla="val 480066"/>
            </a:avLst>
          </a:prstGeom>
          <a:solidFill>
            <a:srgbClr val="101620"/>
          </a:solidFill>
          <a:ln w="22860">
            <a:solidFill>
              <a:srgbClr val="663399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14167" y="2399228"/>
            <a:ext cx="312896" cy="31289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38927" y="3077289"/>
            <a:ext cx="2929771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0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Apprentissage Continu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938927" y="3541514"/>
            <a:ext cx="6063377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 système apprend de chaque incident détecté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938927" y="3885724"/>
            <a:ext cx="6063377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Amélioration progressive de la précision des alertes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938927" y="4229933"/>
            <a:ext cx="6063377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Adaptation aux conditions spécifiques de chaque aéroport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7419499" y="2242780"/>
            <a:ext cx="6480572" cy="625912"/>
          </a:xfrm>
          <a:prstGeom prst="roundRect">
            <a:avLst>
              <a:gd name="adj" fmla="val 480066"/>
            </a:avLst>
          </a:prstGeom>
          <a:solidFill>
            <a:srgbClr val="101620"/>
          </a:solidFill>
          <a:ln w="22860">
            <a:solidFill>
              <a:srgbClr val="663399"/>
            </a:solidFill>
            <a:prstDash val="solid"/>
          </a:ln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03337" y="2399228"/>
            <a:ext cx="312896" cy="31289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628096" y="3077289"/>
            <a:ext cx="2608302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0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Prédiction Proactive</a:t>
            </a:r>
            <a:endParaRPr lang="en-US" sz="2050" dirty="0"/>
          </a:p>
        </p:txBody>
      </p:sp>
      <p:sp>
        <p:nvSpPr>
          <p:cNvPr id="14" name="Text 9"/>
          <p:cNvSpPr/>
          <p:nvPr/>
        </p:nvSpPr>
        <p:spPr>
          <a:xfrm>
            <a:off x="7628096" y="3541514"/>
            <a:ext cx="6063377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Au-delà de la détection en temps réel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7628096" y="3885724"/>
            <a:ext cx="6063377" cy="5424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Identification des patterns de risque avant qu'ils ne se matérialisent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7628096" y="4501158"/>
            <a:ext cx="6063377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Prévention plutôt que réaction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730329" y="5189577"/>
            <a:ext cx="6480572" cy="625912"/>
          </a:xfrm>
          <a:prstGeom prst="roundRect">
            <a:avLst>
              <a:gd name="adj" fmla="val 480066"/>
            </a:avLst>
          </a:prstGeom>
          <a:solidFill>
            <a:srgbClr val="101620"/>
          </a:solidFill>
          <a:ln w="22860">
            <a:solidFill>
              <a:srgbClr val="663399"/>
            </a:solidFill>
            <a:prstDash val="solid"/>
          </a:ln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14167" y="5346025"/>
            <a:ext cx="312896" cy="312896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938927" y="6024086"/>
            <a:ext cx="3797260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0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Modèles de Machine Learning</a:t>
            </a:r>
            <a:endParaRPr lang="en-US" sz="2050" dirty="0"/>
          </a:p>
        </p:txBody>
      </p:sp>
      <p:sp>
        <p:nvSpPr>
          <p:cNvPr id="20" name="Text 14"/>
          <p:cNvSpPr/>
          <p:nvPr/>
        </p:nvSpPr>
        <p:spPr>
          <a:xfrm>
            <a:off x="938927" y="6488311"/>
            <a:ext cx="6063377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Analyse des données historiques d'incidents</a:t>
            </a:r>
            <a:endParaRPr lang="en-US" sz="1600" dirty="0"/>
          </a:p>
        </p:txBody>
      </p:sp>
      <p:sp>
        <p:nvSpPr>
          <p:cNvPr id="21" name="Text 15"/>
          <p:cNvSpPr/>
          <p:nvPr/>
        </p:nvSpPr>
        <p:spPr>
          <a:xfrm>
            <a:off x="938927" y="6832521"/>
            <a:ext cx="6063377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Identification des zones et horaires à risque</a:t>
            </a:r>
            <a:endParaRPr lang="en-US" sz="1600" dirty="0"/>
          </a:p>
        </p:txBody>
      </p:sp>
      <p:sp>
        <p:nvSpPr>
          <p:cNvPr id="22" name="Text 16"/>
          <p:cNvSpPr/>
          <p:nvPr/>
        </p:nvSpPr>
        <p:spPr>
          <a:xfrm>
            <a:off x="938927" y="7176730"/>
            <a:ext cx="6063377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Prédiction des intrusions potentielles</a:t>
            </a:r>
            <a:endParaRPr lang="en-US" sz="1600" dirty="0"/>
          </a:p>
        </p:txBody>
      </p:sp>
      <p:sp>
        <p:nvSpPr>
          <p:cNvPr id="23" name="Shape 17"/>
          <p:cNvSpPr/>
          <p:nvPr/>
        </p:nvSpPr>
        <p:spPr>
          <a:xfrm>
            <a:off x="7419499" y="5189577"/>
            <a:ext cx="6480572" cy="625912"/>
          </a:xfrm>
          <a:prstGeom prst="roundRect">
            <a:avLst>
              <a:gd name="adj" fmla="val 480066"/>
            </a:avLst>
          </a:prstGeom>
          <a:solidFill>
            <a:srgbClr val="101620"/>
          </a:solidFill>
          <a:ln w="22860">
            <a:solidFill>
              <a:srgbClr val="663399"/>
            </a:solidFill>
            <a:prstDash val="solid"/>
          </a:ln>
        </p:spPr>
      </p:sp>
      <p:pic>
        <p:nvPicPr>
          <p:cNvPr id="24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03337" y="5346025"/>
            <a:ext cx="312896" cy="312896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7628096" y="6024086"/>
            <a:ext cx="3255764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0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Optimisation Permanente</a:t>
            </a:r>
            <a:endParaRPr lang="en-US" sz="2050" dirty="0"/>
          </a:p>
        </p:txBody>
      </p:sp>
      <p:sp>
        <p:nvSpPr>
          <p:cNvPr id="26" name="Text 19"/>
          <p:cNvSpPr/>
          <p:nvPr/>
        </p:nvSpPr>
        <p:spPr>
          <a:xfrm>
            <a:off x="7628096" y="6488311"/>
            <a:ext cx="6063377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Feedback des contrôleurs intégré au modèle</a:t>
            </a:r>
            <a:endParaRPr lang="en-US" sz="1600" dirty="0"/>
          </a:p>
        </p:txBody>
      </p:sp>
      <p:sp>
        <p:nvSpPr>
          <p:cNvPr id="27" name="Text 20"/>
          <p:cNvSpPr/>
          <p:nvPr/>
        </p:nvSpPr>
        <p:spPr>
          <a:xfrm>
            <a:off x="7628096" y="6832521"/>
            <a:ext cx="6063377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Réduction des faux positifs grâce aux données réelles</a:t>
            </a:r>
            <a:endParaRPr lang="en-US" sz="1600" dirty="0"/>
          </a:p>
        </p:txBody>
      </p:sp>
      <p:sp>
        <p:nvSpPr>
          <p:cNvPr id="28" name="Text 21"/>
          <p:cNvSpPr/>
          <p:nvPr/>
        </p:nvSpPr>
        <p:spPr>
          <a:xfrm>
            <a:off x="7628096" y="7176730"/>
            <a:ext cx="6063377" cy="271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Performance qui s'améliore avec le temps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162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35330" y="587216"/>
            <a:ext cx="13159740" cy="13656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50"/>
              </a:lnSpc>
              <a:buNone/>
            </a:pPr>
            <a:r>
              <a:rPr lang="en-US" sz="41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MÉCANISME DE COMPTE RENDU : Volontaire &amp; Anonyme</a:t>
            </a:r>
            <a:endParaRPr lang="en-US" sz="4100" dirty="0"/>
          </a:p>
        </p:txBody>
      </p:sp>
      <p:sp>
        <p:nvSpPr>
          <p:cNvPr id="5" name="Shape 2"/>
          <p:cNvSpPr/>
          <p:nvPr/>
        </p:nvSpPr>
        <p:spPr>
          <a:xfrm>
            <a:off x="735330" y="2267903"/>
            <a:ext cx="6474857" cy="2718792"/>
          </a:xfrm>
          <a:prstGeom prst="roundRect">
            <a:avLst>
              <a:gd name="adj" fmla="val 4036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28A745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12470" y="2267903"/>
            <a:ext cx="91440" cy="2718792"/>
          </a:xfrm>
          <a:prstGeom prst="roundRect">
            <a:avLst>
              <a:gd name="adj" fmla="val 96502"/>
            </a:avLst>
          </a:prstGeom>
          <a:solidFill>
            <a:srgbClr val="28A745"/>
          </a:solidFill>
          <a:ln/>
        </p:spPr>
      </p:sp>
      <p:sp>
        <p:nvSpPr>
          <p:cNvPr id="7" name="Text 4"/>
          <p:cNvSpPr/>
          <p:nvPr/>
        </p:nvSpPr>
        <p:spPr>
          <a:xfrm>
            <a:off x="1036796" y="2500789"/>
            <a:ext cx="306490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0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Volontarité &amp; Confiance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1036796" y="2968109"/>
            <a:ext cx="5940504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Les contrôleurs et pilotes peuvent signaler les incidents sans crainte de sanction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1036796" y="3587829"/>
            <a:ext cx="5940504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Création d'une culture de sécurité basée sur la transparence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036796" y="4207550"/>
            <a:ext cx="5940504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Augmentation du nombre d'incidents rapportés et analysés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7420213" y="2267903"/>
            <a:ext cx="6474857" cy="2718792"/>
          </a:xfrm>
          <a:prstGeom prst="roundRect">
            <a:avLst>
              <a:gd name="adj" fmla="val 4036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28A745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7397353" y="2267903"/>
            <a:ext cx="91440" cy="2718792"/>
          </a:xfrm>
          <a:prstGeom prst="roundRect">
            <a:avLst>
              <a:gd name="adj" fmla="val 96502"/>
            </a:avLst>
          </a:prstGeom>
          <a:solidFill>
            <a:srgbClr val="28A745"/>
          </a:solidFill>
          <a:ln/>
        </p:spPr>
      </p:sp>
      <p:sp>
        <p:nvSpPr>
          <p:cNvPr id="13" name="Text 10"/>
          <p:cNvSpPr/>
          <p:nvPr/>
        </p:nvSpPr>
        <p:spPr>
          <a:xfrm>
            <a:off x="7721679" y="2500789"/>
            <a:ext cx="2964537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0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Anonymat &amp; Protection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21679" y="2968109"/>
            <a:ext cx="5940504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Les rapports sont anonymisés pour protéger l'identité des signataires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7721679" y="3587829"/>
            <a:ext cx="5940504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Respect de la confidentialité tout en collectant des données précieuses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7721679" y="4207550"/>
            <a:ext cx="5940504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Conformité avec les normes OACI et les réglementations aéronautiques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35330" y="5196721"/>
            <a:ext cx="6474857" cy="2445663"/>
          </a:xfrm>
          <a:prstGeom prst="roundRect">
            <a:avLst>
              <a:gd name="adj" fmla="val 4487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28A745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712470" y="5196721"/>
            <a:ext cx="91440" cy="2445663"/>
          </a:xfrm>
          <a:prstGeom prst="roundRect">
            <a:avLst>
              <a:gd name="adj" fmla="val 96502"/>
            </a:avLst>
          </a:prstGeom>
          <a:solidFill>
            <a:srgbClr val="28A745"/>
          </a:solidFill>
          <a:ln/>
        </p:spPr>
      </p:sp>
      <p:sp>
        <p:nvSpPr>
          <p:cNvPr id="19" name="Text 16"/>
          <p:cNvSpPr/>
          <p:nvPr/>
        </p:nvSpPr>
        <p:spPr>
          <a:xfrm>
            <a:off x="1036796" y="5429607"/>
            <a:ext cx="262616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0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Analyse Systémique</a:t>
            </a:r>
            <a:endParaRPr lang="en-US" sz="2050" dirty="0"/>
          </a:p>
        </p:txBody>
      </p:sp>
      <p:sp>
        <p:nvSpPr>
          <p:cNvPr id="20" name="Text 17"/>
          <p:cNvSpPr/>
          <p:nvPr/>
        </p:nvSpPr>
        <p:spPr>
          <a:xfrm>
            <a:off x="1036796" y="5896928"/>
            <a:ext cx="5940504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Chaque rapport alimente la base de données d'apprentissage du système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1036796" y="6516648"/>
            <a:ext cx="5940504" cy="273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Identification des patterns et des zones à risque</a:t>
            </a:r>
            <a:endParaRPr lang="en-US" sz="1650" dirty="0"/>
          </a:p>
        </p:txBody>
      </p:sp>
      <p:sp>
        <p:nvSpPr>
          <p:cNvPr id="22" name="Text 19"/>
          <p:cNvSpPr/>
          <p:nvPr/>
        </p:nvSpPr>
        <p:spPr>
          <a:xfrm>
            <a:off x="1036796" y="6863239"/>
            <a:ext cx="5940504" cy="273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Amélioration continue basée sur les retours du terrain</a:t>
            </a:r>
            <a:endParaRPr lang="en-US" sz="1650" dirty="0"/>
          </a:p>
        </p:txBody>
      </p:sp>
      <p:sp>
        <p:nvSpPr>
          <p:cNvPr id="23" name="Shape 20"/>
          <p:cNvSpPr/>
          <p:nvPr/>
        </p:nvSpPr>
        <p:spPr>
          <a:xfrm>
            <a:off x="7420213" y="5196721"/>
            <a:ext cx="6474857" cy="2445663"/>
          </a:xfrm>
          <a:prstGeom prst="roundRect">
            <a:avLst>
              <a:gd name="adj" fmla="val 4487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28A745"/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7397353" y="5196721"/>
            <a:ext cx="91440" cy="2445663"/>
          </a:xfrm>
          <a:prstGeom prst="roundRect">
            <a:avLst>
              <a:gd name="adj" fmla="val 96502"/>
            </a:avLst>
          </a:prstGeom>
          <a:solidFill>
            <a:srgbClr val="28A745"/>
          </a:solidFill>
          <a:ln/>
        </p:spPr>
      </p:sp>
      <p:sp>
        <p:nvSpPr>
          <p:cNvPr id="25" name="Text 22"/>
          <p:cNvSpPr/>
          <p:nvPr/>
        </p:nvSpPr>
        <p:spPr>
          <a:xfrm>
            <a:off x="7721679" y="5429607"/>
            <a:ext cx="3221593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0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Feedback &amp; Amélioration</a:t>
            </a:r>
            <a:endParaRPr lang="en-US" sz="2050" dirty="0"/>
          </a:p>
        </p:txBody>
      </p:sp>
      <p:sp>
        <p:nvSpPr>
          <p:cNvPr id="26" name="Text 23"/>
          <p:cNvSpPr/>
          <p:nvPr/>
        </p:nvSpPr>
        <p:spPr>
          <a:xfrm>
            <a:off x="7721679" y="5896928"/>
            <a:ext cx="5940504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Les données collectées permettent d'améliorer les procédures de sécurité</a:t>
            </a:r>
            <a:endParaRPr lang="en-US" sz="1650" dirty="0"/>
          </a:p>
        </p:txBody>
      </p:sp>
      <p:sp>
        <p:nvSpPr>
          <p:cNvPr id="27" name="Text 24"/>
          <p:cNvSpPr/>
          <p:nvPr/>
        </p:nvSpPr>
        <p:spPr>
          <a:xfrm>
            <a:off x="7721679" y="6516648"/>
            <a:ext cx="5940504" cy="546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Partage des apprentissages avec l'ensemble de la communauté aéronautique</a:t>
            </a:r>
            <a:endParaRPr lang="en-US" sz="1650" dirty="0"/>
          </a:p>
        </p:txBody>
      </p:sp>
      <p:sp>
        <p:nvSpPr>
          <p:cNvPr id="28" name="Text 25"/>
          <p:cNvSpPr/>
          <p:nvPr/>
        </p:nvSpPr>
        <p:spPr>
          <a:xfrm>
            <a:off x="7721679" y="7136368"/>
            <a:ext cx="5940504" cy="273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6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Création d'une boucle vertueuse de prévention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0317" y="606862"/>
            <a:ext cx="8046482" cy="5853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5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AVANT vs APRÈS : La Transformation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30317" y="1642348"/>
            <a:ext cx="3493175" cy="351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AVANT (Situation Actuelle)</a:t>
            </a:r>
            <a:endParaRPr lang="en-US" sz="2100" dirty="0"/>
          </a:p>
        </p:txBody>
      </p:sp>
      <p:sp>
        <p:nvSpPr>
          <p:cNvPr id="4" name="Shape 2"/>
          <p:cNvSpPr/>
          <p:nvPr/>
        </p:nvSpPr>
        <p:spPr>
          <a:xfrm>
            <a:off x="630317" y="2195989"/>
            <a:ext cx="6465213" cy="1112520"/>
          </a:xfrm>
          <a:prstGeom prst="roundRect">
            <a:avLst>
              <a:gd name="adj" fmla="val 9863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E04C3D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07457" y="2195989"/>
            <a:ext cx="91440" cy="1112520"/>
          </a:xfrm>
          <a:prstGeom prst="roundRect">
            <a:avLst>
              <a:gd name="adj" fmla="val 82726"/>
            </a:avLst>
          </a:prstGeom>
          <a:solidFill>
            <a:srgbClr val="E04C3D"/>
          </a:solidFill>
          <a:ln/>
        </p:spPr>
      </p:sp>
      <p:sp>
        <p:nvSpPr>
          <p:cNvPr id="6" name="Text 4"/>
          <p:cNvSpPr/>
          <p:nvPr/>
        </p:nvSpPr>
        <p:spPr>
          <a:xfrm>
            <a:off x="901779" y="2398871"/>
            <a:ext cx="2320766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Surveillance Visuelle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01779" y="2871549"/>
            <a:ext cx="5990868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 contrôleur doit alterner entre le ciel, le radar et les écrans sol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630317" y="3488531"/>
            <a:ext cx="6465213" cy="1112520"/>
          </a:xfrm>
          <a:prstGeom prst="roundRect">
            <a:avLst>
              <a:gd name="adj" fmla="val 9863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E04C3D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607457" y="3488531"/>
            <a:ext cx="91440" cy="1112520"/>
          </a:xfrm>
          <a:prstGeom prst="roundRect">
            <a:avLst>
              <a:gd name="adj" fmla="val 82726"/>
            </a:avLst>
          </a:prstGeom>
          <a:solidFill>
            <a:srgbClr val="E04C3D"/>
          </a:solidFill>
          <a:ln/>
        </p:spPr>
      </p:sp>
      <p:sp>
        <p:nvSpPr>
          <p:cNvPr id="10" name="Text 8"/>
          <p:cNvSpPr/>
          <p:nvPr/>
        </p:nvSpPr>
        <p:spPr>
          <a:xfrm>
            <a:off x="901779" y="3691414"/>
            <a:ext cx="2251234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Détection tardive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01779" y="4164092"/>
            <a:ext cx="5990868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L'obstacle est souvent vu par le pilote lui-même au dernier moment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630317" y="4781074"/>
            <a:ext cx="6465213" cy="1112520"/>
          </a:xfrm>
          <a:prstGeom prst="roundRect">
            <a:avLst>
              <a:gd name="adj" fmla="val 9863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E04C3D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607457" y="4781074"/>
            <a:ext cx="91440" cy="1112520"/>
          </a:xfrm>
          <a:prstGeom prst="roundRect">
            <a:avLst>
              <a:gd name="adj" fmla="val 82726"/>
            </a:avLst>
          </a:prstGeom>
          <a:solidFill>
            <a:srgbClr val="E04C3D"/>
          </a:solidFill>
          <a:ln/>
        </p:spPr>
      </p:sp>
      <p:sp>
        <p:nvSpPr>
          <p:cNvPr id="14" name="Text 12"/>
          <p:cNvSpPr/>
          <p:nvPr/>
        </p:nvSpPr>
        <p:spPr>
          <a:xfrm>
            <a:off x="901779" y="4983956"/>
            <a:ext cx="2251234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Information Brute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01779" y="5456634"/>
            <a:ext cx="5990868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 contrôleur voit une tache floue sur l'écran</a:t>
            </a:r>
            <a:endParaRPr lang="en-US" sz="1400" dirty="0"/>
          </a:p>
        </p:txBody>
      </p:sp>
      <p:sp>
        <p:nvSpPr>
          <p:cNvPr id="16" name="Shape 14"/>
          <p:cNvSpPr/>
          <p:nvPr/>
        </p:nvSpPr>
        <p:spPr>
          <a:xfrm>
            <a:off x="630317" y="6073616"/>
            <a:ext cx="6465213" cy="1112520"/>
          </a:xfrm>
          <a:prstGeom prst="roundRect">
            <a:avLst>
              <a:gd name="adj" fmla="val 9863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E04C3D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607457" y="6073616"/>
            <a:ext cx="91440" cy="1112520"/>
          </a:xfrm>
          <a:prstGeom prst="roundRect">
            <a:avLst>
              <a:gd name="adj" fmla="val 82726"/>
            </a:avLst>
          </a:prstGeom>
          <a:solidFill>
            <a:srgbClr val="E04C3D"/>
          </a:solidFill>
          <a:ln/>
        </p:spPr>
      </p:sp>
      <p:sp>
        <p:nvSpPr>
          <p:cNvPr id="18" name="Text 16"/>
          <p:cNvSpPr/>
          <p:nvPr/>
        </p:nvSpPr>
        <p:spPr>
          <a:xfrm>
            <a:off x="901779" y="6276499"/>
            <a:ext cx="2253258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Incidents non tracés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01779" y="6749177"/>
            <a:ext cx="5990868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Les intrusions brèves sont rarement enregistrées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7542490" y="1642348"/>
            <a:ext cx="3615571" cy="351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10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APRÈS (Avec AeroGuard AI)</a:t>
            </a:r>
            <a:endParaRPr lang="en-US" sz="2100" dirty="0"/>
          </a:p>
        </p:txBody>
      </p:sp>
      <p:sp>
        <p:nvSpPr>
          <p:cNvPr id="21" name="Shape 19"/>
          <p:cNvSpPr/>
          <p:nvPr/>
        </p:nvSpPr>
        <p:spPr>
          <a:xfrm>
            <a:off x="7542490" y="2195989"/>
            <a:ext cx="6465213" cy="1112520"/>
          </a:xfrm>
          <a:prstGeom prst="roundRect">
            <a:avLst>
              <a:gd name="adj" fmla="val 9863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28A745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7519630" y="2195989"/>
            <a:ext cx="91440" cy="1112520"/>
          </a:xfrm>
          <a:prstGeom prst="roundRect">
            <a:avLst>
              <a:gd name="adj" fmla="val 82726"/>
            </a:avLst>
          </a:prstGeom>
          <a:solidFill>
            <a:srgbClr val="28A745"/>
          </a:solidFill>
          <a:ln/>
        </p:spPr>
      </p:sp>
      <p:sp>
        <p:nvSpPr>
          <p:cNvPr id="23" name="Text 21"/>
          <p:cNvSpPr/>
          <p:nvPr/>
        </p:nvSpPr>
        <p:spPr>
          <a:xfrm>
            <a:off x="7813953" y="2398871"/>
            <a:ext cx="2841427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Surveillance Automatisée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7813953" y="2871549"/>
            <a:ext cx="5990868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L'IA surveille le sol en continu. Le contrôleur se concentre sur le trafic</a:t>
            </a:r>
            <a:endParaRPr lang="en-US" sz="1400" dirty="0"/>
          </a:p>
        </p:txBody>
      </p:sp>
      <p:sp>
        <p:nvSpPr>
          <p:cNvPr id="25" name="Shape 23"/>
          <p:cNvSpPr/>
          <p:nvPr/>
        </p:nvSpPr>
        <p:spPr>
          <a:xfrm>
            <a:off x="7542490" y="3488531"/>
            <a:ext cx="6465213" cy="1112520"/>
          </a:xfrm>
          <a:prstGeom prst="roundRect">
            <a:avLst>
              <a:gd name="adj" fmla="val 9863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28A745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7519630" y="3488531"/>
            <a:ext cx="91440" cy="1112520"/>
          </a:xfrm>
          <a:prstGeom prst="roundRect">
            <a:avLst>
              <a:gd name="adj" fmla="val 82726"/>
            </a:avLst>
          </a:prstGeom>
          <a:solidFill>
            <a:srgbClr val="28A745"/>
          </a:solidFill>
          <a:ln/>
        </p:spPr>
      </p:sp>
      <p:sp>
        <p:nvSpPr>
          <p:cNvPr id="27" name="Text 25"/>
          <p:cNvSpPr/>
          <p:nvPr/>
        </p:nvSpPr>
        <p:spPr>
          <a:xfrm>
            <a:off x="7813953" y="3691414"/>
            <a:ext cx="2251234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Anticipation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813953" y="4164092"/>
            <a:ext cx="5990868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La Tour est alertée dès l'intrusion, avant que l'avion ne soit en danger</a:t>
            </a:r>
            <a:endParaRPr lang="en-US" sz="1400" dirty="0"/>
          </a:p>
        </p:txBody>
      </p:sp>
      <p:sp>
        <p:nvSpPr>
          <p:cNvPr id="29" name="Shape 27"/>
          <p:cNvSpPr/>
          <p:nvPr/>
        </p:nvSpPr>
        <p:spPr>
          <a:xfrm>
            <a:off x="7542490" y="4781074"/>
            <a:ext cx="6465213" cy="1112520"/>
          </a:xfrm>
          <a:prstGeom prst="roundRect">
            <a:avLst>
              <a:gd name="adj" fmla="val 9863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28A745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7519630" y="4781074"/>
            <a:ext cx="91440" cy="1112520"/>
          </a:xfrm>
          <a:prstGeom prst="roundRect">
            <a:avLst>
              <a:gd name="adj" fmla="val 82726"/>
            </a:avLst>
          </a:prstGeom>
          <a:solidFill>
            <a:srgbClr val="28A745"/>
          </a:solidFill>
          <a:ln/>
        </p:spPr>
      </p:sp>
      <p:sp>
        <p:nvSpPr>
          <p:cNvPr id="31" name="Text 29"/>
          <p:cNvSpPr/>
          <p:nvPr/>
        </p:nvSpPr>
        <p:spPr>
          <a:xfrm>
            <a:off x="7813953" y="4983956"/>
            <a:ext cx="2327315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Information Qualifiée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7813953" y="5456634"/>
            <a:ext cx="5990868" cy="2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 système indique "ALERTE : VÉHICULE SUR PISTE 04"</a:t>
            </a:r>
            <a:endParaRPr lang="en-US" sz="1400" dirty="0"/>
          </a:p>
        </p:txBody>
      </p:sp>
      <p:sp>
        <p:nvSpPr>
          <p:cNvPr id="33" name="Shape 31"/>
          <p:cNvSpPr/>
          <p:nvPr/>
        </p:nvSpPr>
        <p:spPr>
          <a:xfrm>
            <a:off x="7542490" y="6073616"/>
            <a:ext cx="6465213" cy="1346597"/>
          </a:xfrm>
          <a:prstGeom prst="roundRect">
            <a:avLst>
              <a:gd name="adj" fmla="val 8149"/>
            </a:avLst>
          </a:prstGeom>
          <a:solidFill>
            <a:srgbClr val="101620">
              <a:alpha val="95000"/>
            </a:srgbClr>
          </a:solidFill>
          <a:ln w="22860">
            <a:solidFill>
              <a:srgbClr val="28A745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7519630" y="6073616"/>
            <a:ext cx="91440" cy="1346597"/>
          </a:xfrm>
          <a:prstGeom prst="roundRect">
            <a:avLst>
              <a:gd name="adj" fmla="val 82726"/>
            </a:avLst>
          </a:prstGeom>
          <a:solidFill>
            <a:srgbClr val="28A745"/>
          </a:solidFill>
          <a:ln/>
        </p:spPr>
      </p:sp>
      <p:sp>
        <p:nvSpPr>
          <p:cNvPr id="35" name="Text 33"/>
          <p:cNvSpPr/>
          <p:nvPr/>
        </p:nvSpPr>
        <p:spPr>
          <a:xfrm>
            <a:off x="7813953" y="6276499"/>
            <a:ext cx="2251234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Traçabilité Totale</a:t>
            </a:r>
            <a:endParaRPr lang="en-US" sz="1750" dirty="0"/>
          </a:p>
        </p:txBody>
      </p:sp>
      <p:sp>
        <p:nvSpPr>
          <p:cNvPr id="36" name="Text 34"/>
          <p:cNvSpPr/>
          <p:nvPr/>
        </p:nvSpPr>
        <p:spPr>
          <a:xfrm>
            <a:off x="7813953" y="6749177"/>
            <a:ext cx="5990868" cy="4681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Chaque alerte est archivée pour le SGS (Système de Gestion de la Sécurité)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7390"/>
            <a:ext cx="8354973" cy="737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450" b="1" dirty="0">
                <a:solidFill>
                  <a:srgbClr val="F2F5FA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LES ACTEURS &amp; LEURS RÔLES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18134"/>
            <a:ext cx="4196358" cy="4983956"/>
          </a:xfrm>
          <a:prstGeom prst="roundRect">
            <a:avLst>
              <a:gd name="adj" fmla="val 2270"/>
            </a:avLst>
          </a:prstGeom>
          <a:solidFill>
            <a:srgbClr val="101620"/>
          </a:solidFill>
          <a:ln w="22860">
            <a:solidFill>
              <a:srgbClr val="007BF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43464" y="246780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07BFF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30630" y="2654975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43464" y="3375065"/>
            <a:ext cx="3697010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Le Contrôleur Aérien (Utilisateur Principal)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43464" y="4248150"/>
            <a:ext cx="369701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Rôle: Il gère les décollages et atterrissages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43464" y="4973836"/>
            <a:ext cx="3697010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Interaction: Il dispose d'un écran dédié (HUD). Si le bandeau passe au ROUGE, il sait instantanément qu'il doit interdire l'atterrissage ou ordonner une remise des gaz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218134"/>
            <a:ext cx="4196358" cy="4983956"/>
          </a:xfrm>
          <a:prstGeom prst="roundRect">
            <a:avLst>
              <a:gd name="adj" fmla="val 2270"/>
            </a:avLst>
          </a:prstGeom>
          <a:solidFill>
            <a:srgbClr val="101620"/>
          </a:solidFill>
          <a:ln w="22860">
            <a:solidFill>
              <a:srgbClr val="007BFF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66636" y="246780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07BFF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3802" y="2654975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66636" y="3375065"/>
            <a:ext cx="3697010" cy="1105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Le Responsable SGS (Système Gestion Sécurité)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66636" y="4616648"/>
            <a:ext cx="369701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Rôle: Il analyse les incidents pour améliorer la sécurité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5466636" y="5342334"/>
            <a:ext cx="3697010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Interaction: Il utilise le Tableau de Bord et les Logs pour comprendre les failles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5466636" y="6362819"/>
            <a:ext cx="369701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Bénéfice: Données fiables pour audit et prévention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9640133" y="2218134"/>
            <a:ext cx="4196358" cy="4983956"/>
          </a:xfrm>
          <a:prstGeom prst="roundRect">
            <a:avLst>
              <a:gd name="adj" fmla="val 2270"/>
            </a:avLst>
          </a:prstGeom>
          <a:solidFill>
            <a:srgbClr val="101620"/>
          </a:solidFill>
          <a:ln w="22860">
            <a:solidFill>
              <a:srgbClr val="007BFF"/>
            </a:solidFill>
            <a:prstDash val="solid"/>
          </a:ln>
        </p:spPr>
      </p:sp>
      <p:sp>
        <p:nvSpPr>
          <p:cNvPr id="17" name="Shape 13"/>
          <p:cNvSpPr/>
          <p:nvPr/>
        </p:nvSpPr>
        <p:spPr>
          <a:xfrm>
            <a:off x="9889808" y="246780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07BFF"/>
          </a:solidFill>
          <a:ln/>
        </p:spPr>
      </p:sp>
      <p:pic>
        <p:nvPicPr>
          <p:cNvPr id="18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76974" y="2654975"/>
            <a:ext cx="306110" cy="306110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89808" y="3375065"/>
            <a:ext cx="3697010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b="1" dirty="0">
                <a:solidFill>
                  <a:srgbClr val="EBEDF0"/>
                </a:solidFill>
                <a:latin typeface="Geist Bold" pitchFamily="34" charset="0"/>
                <a:ea typeface="Geist Bold" pitchFamily="34" charset="-122"/>
                <a:cs typeface="Geist Bold" pitchFamily="34" charset="-120"/>
              </a:rPr>
              <a:t>Les Pilotes (Bénéficiaires Finaux)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9889808" y="4248150"/>
            <a:ext cx="3697010" cy="1473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EBEDF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Bénéfice: Ils reçoivent des instructions de la Tour plus rapides et plus précises concernant l'état de la piste, garantissant leur sécurité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2025-12-11T13:08:20Z</dcterms:created>
  <dcterms:modified xsi:type="dcterms:W3CDTF">2025-12-11T13:08:20Z</dcterms:modified>
</cp:coreProperties>
</file>